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1" r:id="rId5"/>
    <p:sldId id="266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7D3DE-F970-4D81-B40D-A9EC5A8C5ED5}" type="datetimeFigureOut">
              <a:rPr lang="fr-FR" smtClean="0"/>
              <a:t>21/09/2015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4AF47-AA80-4454-85D4-525305C437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913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altLang="fr-FR" smtClean="0">
                <a:ea typeface="ＭＳ Ｐゴシック" pitchFamily="34" charset="-128"/>
              </a:rPr>
              <a:t>AICarnot = Association des Instituts Carnot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mtClean="0">
                <a:ea typeface="ＭＳ Ｐゴシック" pitchFamily="34" charset="-128"/>
              </a:rPr>
              <a:t>ASRC = Association des Structures de Recherche Contractuelle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mtClean="0">
                <a:ea typeface="ＭＳ Ｐゴシック" pitchFamily="34" charset="-128"/>
              </a:rPr>
              <a:t>EARTO = European Association of Research and Technological Organisations.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457200" y="3454400"/>
            <a:ext cx="8509000" cy="1588"/>
          </a:xfrm>
          <a:prstGeom prst="line">
            <a:avLst/>
          </a:prstGeom>
          <a:ln w="6350" cap="flat" cmpd="sng" algn="ctr">
            <a:solidFill>
              <a:srgbClr val="9C9E9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8215313" y="2994025"/>
            <a:ext cx="319087" cy="319088"/>
          </a:xfrm>
          <a:prstGeom prst="rect">
            <a:avLst/>
          </a:prstGeom>
          <a:solidFill>
            <a:srgbClr val="005E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7861300" y="3133725"/>
            <a:ext cx="266700" cy="1793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srgbClr val="FFFFFF"/>
                </a:solidFill>
                <a:ea typeface="ＭＳ Ｐゴシック" charset="-128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7664450" y="3205163"/>
            <a:ext cx="107950" cy="107950"/>
          </a:xfrm>
          <a:prstGeom prst="rect">
            <a:avLst/>
          </a:prstGeom>
          <a:solidFill>
            <a:srgbClr val="9C9E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srgbClr val="FFFFFF"/>
                </a:solidFill>
                <a:ea typeface="ＭＳ Ｐゴシック" charset="-128"/>
              </a:rPr>
              <a:t> </a:t>
            </a:r>
          </a:p>
        </p:txBody>
      </p:sp>
      <p:pic>
        <p:nvPicPr>
          <p:cNvPr id="7" name="Image 10" descr="Mines ParisTech Logo RV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4448"/>
            <a:ext cx="2133808" cy="175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036" y="556476"/>
            <a:ext cx="2297256" cy="1252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8621713" y="2705100"/>
            <a:ext cx="319087" cy="60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/>
          </p:nvPr>
        </p:nvSpPr>
        <p:spPr>
          <a:xfrm>
            <a:off x="404813" y="3464858"/>
            <a:ext cx="8229600" cy="1143000"/>
          </a:xfrm>
        </p:spPr>
        <p:txBody>
          <a:bodyPr/>
          <a:lstStyle>
            <a:lvl1pPr algn="l">
              <a:defRPr sz="4000">
                <a:solidFill>
                  <a:srgbClr val="005E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0F7E8-639F-4A4B-978D-AD3CB78E4D9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784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-17463" y="1023938"/>
            <a:ext cx="9296401" cy="5376862"/>
          </a:xfrm>
          <a:prstGeom prst="round2DiagRect">
            <a:avLst/>
          </a:prstGeom>
          <a:noFill/>
          <a:ln>
            <a:solidFill>
              <a:srgbClr val="9C9E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809625"/>
            <a:ext cx="9144000" cy="28733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457200" y="1003300"/>
            <a:ext cx="7372350" cy="0"/>
          </a:xfrm>
          <a:prstGeom prst="line">
            <a:avLst/>
          </a:prstGeom>
          <a:ln w="6350" cap="flat" cmpd="sng" algn="ctr">
            <a:solidFill>
              <a:srgbClr val="9C9E9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9" descr="Mines ParisTech Logo RV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369"/>
            <a:ext cx="648072" cy="532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276" y="103188"/>
            <a:ext cx="684374" cy="37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454592"/>
            <a:ext cx="6968728" cy="497020"/>
          </a:xfrm>
        </p:spPr>
        <p:txBody>
          <a:bodyPr lIns="0" tIns="0" rIns="0" bIns="0" anchor="b">
            <a:noAutofit/>
          </a:bodyPr>
          <a:lstStyle>
            <a:lvl1pPr algn="l">
              <a:defRPr sz="3000">
                <a:solidFill>
                  <a:srgbClr val="005E9E"/>
                </a:solidFill>
                <a:latin typeface="Arial"/>
                <a:cs typeface="Arial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387" y="1080583"/>
            <a:ext cx="8023671" cy="212208"/>
          </a:xfrm>
        </p:spPr>
        <p:txBody>
          <a:bodyPr lIns="0" tIns="0" rIns="0" bIns="0" anchor="b">
            <a:noAutofit/>
          </a:bodyPr>
          <a:lstStyle>
            <a:lvl1pPr marL="271463" indent="-271463" algn="l">
              <a:buSzPct val="120000"/>
              <a:buFont typeface="Wingdings" charset="2"/>
              <a:buChar char=""/>
              <a:defRPr sz="1400">
                <a:solidFill>
                  <a:srgbClr val="005E9E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14" name="Espace réservé du contenu 2"/>
          <p:cNvSpPr>
            <a:spLocks noGrp="1"/>
          </p:cNvSpPr>
          <p:nvPr>
            <p:ph idx="13"/>
          </p:nvPr>
        </p:nvSpPr>
        <p:spPr>
          <a:xfrm>
            <a:off x="521999" y="1440000"/>
            <a:ext cx="7968664" cy="4525963"/>
          </a:xfrm>
        </p:spPr>
        <p:txBody>
          <a:bodyPr lIns="0" tIns="0" rIns="0" bIns="0">
            <a:noAutofit/>
          </a:bodyPr>
          <a:lstStyle>
            <a:lvl1pPr marL="271463" indent="-271463">
              <a:buClr>
                <a:srgbClr val="005E9E"/>
              </a:buClr>
              <a:buSzPct val="100000"/>
              <a:buFont typeface="Lucida Grande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de la date 14"/>
          <p:cNvSpPr>
            <a:spLocks noGrp="1"/>
          </p:cNvSpPr>
          <p:nvPr>
            <p:ph type="dt" sz="half" idx="14"/>
          </p:nvPr>
        </p:nvSpPr>
        <p:spPr>
          <a:xfrm>
            <a:off x="215900" y="64198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" name="Espace réservé du pied de page 15"/>
          <p:cNvSpPr>
            <a:spLocks noGrp="1"/>
          </p:cNvSpPr>
          <p:nvPr>
            <p:ph type="ftr" sz="quarter" idx="15"/>
          </p:nvPr>
        </p:nvSpPr>
        <p:spPr>
          <a:xfrm>
            <a:off x="3124200" y="64198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" name="Espace réservé du numéro de diapositive 16"/>
          <p:cNvSpPr>
            <a:spLocks noGrp="1"/>
          </p:cNvSpPr>
          <p:nvPr>
            <p:ph type="sldNum" sz="quarter" idx="16"/>
          </p:nvPr>
        </p:nvSpPr>
        <p:spPr>
          <a:xfrm>
            <a:off x="6794500" y="64198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1FFEE-9D9A-4126-8FBF-C1486475ED3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241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C199E0C-5588-4524-8C1C-49EEE8EDFFD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7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7139998-319E-415C-B9D7-36C712CF6FE7}" type="slidenum">
              <a:rPr lang="fr-FR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115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21.jpeg"/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12" Type="http://schemas.openxmlformats.org/officeDocument/2006/relationships/image" Target="../media/image2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19.jpe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hyperlink" Target="wind_wrf.kmz" TargetMode="External"/><Relationship Id="rId1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ctrTitle"/>
          </p:nvPr>
        </p:nvSpPr>
        <p:spPr>
          <a:xfrm>
            <a:off x="468313" y="3556000"/>
            <a:ext cx="7772400" cy="685800"/>
          </a:xfrm>
        </p:spPr>
        <p:txBody>
          <a:bodyPr anchor="t"/>
          <a:lstStyle/>
          <a:p>
            <a:pPr eaLnBrk="1" hangingPunct="1"/>
            <a:r>
              <a:rPr lang="fr-FR" alt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Welcome</a:t>
            </a:r>
            <a:r>
              <a:rPr lang="fr-FR" alt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to the ENEON </a:t>
            </a:r>
            <a:r>
              <a:rPr lang="fr-FR" alt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Launch</a:t>
            </a:r>
            <a:endParaRPr lang="fr-FR" alt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1" name="Espace réservé de la date 3"/>
          <p:cNvSpPr>
            <a:spLocks noGrp="1"/>
          </p:cNvSpPr>
          <p:nvPr>
            <p:ph type="dt" sz="quarter" idx="4294967295"/>
          </p:nvPr>
        </p:nvSpPr>
        <p:spPr bwMode="auto">
          <a:xfrm>
            <a:off x="5414963" y="3109913"/>
            <a:ext cx="2133600" cy="23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r>
              <a:rPr lang="fr-FR" altLang="fr-FR" sz="1200" dirty="0" smtClean="0">
                <a:solidFill>
                  <a:srgbClr val="9C9E9F"/>
                </a:solidFill>
              </a:rPr>
              <a:t>21 </a:t>
            </a:r>
            <a:r>
              <a:rPr lang="fr-FR" altLang="fr-FR" sz="1200" dirty="0" err="1" smtClean="0">
                <a:solidFill>
                  <a:srgbClr val="9C9E9F"/>
                </a:solidFill>
              </a:rPr>
              <a:t>september</a:t>
            </a:r>
            <a:r>
              <a:rPr lang="fr-FR" altLang="fr-FR" sz="1200" dirty="0" smtClean="0">
                <a:solidFill>
                  <a:srgbClr val="9C9E9F"/>
                </a:solidFill>
              </a:rPr>
              <a:t> 2015</a:t>
            </a:r>
          </a:p>
        </p:txBody>
      </p:sp>
      <p:sp>
        <p:nvSpPr>
          <p:cNvPr id="4" name="Espace réservé de la date 3"/>
          <p:cNvSpPr txBox="1">
            <a:spLocks/>
          </p:cNvSpPr>
          <p:nvPr/>
        </p:nvSpPr>
        <p:spPr bwMode="auto">
          <a:xfrm>
            <a:off x="179512" y="6309320"/>
            <a:ext cx="5040560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400" rtl="0" eaLnBrk="1" latinLnBrk="0" hangingPunct="1">
              <a:defRPr sz="32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2pPr>
            <a:lvl3pPr marL="914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0" fontAlgn="base" latinLnBrk="0" hangingPunct="0"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0" fontAlgn="base" latinLnBrk="0" hangingPunct="0"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0" fontAlgn="base" latinLnBrk="0" hangingPunct="0"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0" fontAlgn="base" latinLnBrk="0" hangingPunct="0"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fr-FR" altLang="fr-FR" sz="1800" dirty="0" smtClean="0"/>
              <a:t>Prof. Thierry </a:t>
            </a:r>
            <a:r>
              <a:rPr lang="fr-FR" altLang="fr-FR" sz="1800" dirty="0" err="1" smtClean="0"/>
              <a:t>Ranchin</a:t>
            </a:r>
            <a:r>
              <a:rPr lang="fr-FR" altLang="fr-FR" sz="1800" dirty="0" smtClean="0"/>
              <a:t>, </a:t>
            </a:r>
          </a:p>
          <a:p>
            <a:r>
              <a:rPr lang="fr-FR" altLang="fr-FR" sz="1800" dirty="0" err="1" smtClean="0"/>
              <a:t>Director</a:t>
            </a:r>
            <a:r>
              <a:rPr lang="fr-FR" altLang="fr-FR" sz="1800" dirty="0" smtClean="0"/>
              <a:t> of Centre Observation, Impacts, </a:t>
            </a:r>
            <a:r>
              <a:rPr lang="fr-FR" altLang="fr-FR" sz="1800" dirty="0" err="1" smtClean="0"/>
              <a:t>Energy</a:t>
            </a:r>
            <a:endParaRPr lang="fr-FR" alt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23819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81844" y="476672"/>
            <a:ext cx="7472362" cy="496888"/>
          </a:xfrm>
        </p:spPr>
        <p:txBody>
          <a:bodyPr lIns="88896" tIns="50798" rIns="88896" bIns="50798"/>
          <a:lstStyle/>
          <a:p>
            <a:pPr defTabSz="912813" eaLnBrk="1" hangingPunct="1"/>
            <a:r>
              <a:rPr lang="fr-FR" altLang="fr-FR" sz="2000" b="1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MINES </a:t>
            </a:r>
            <a:r>
              <a:rPr lang="fr-FR" altLang="fr-FR" sz="2000" b="1" dirty="0" err="1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ParisTech</a:t>
            </a:r>
            <a:r>
              <a:rPr lang="fr-FR" altLang="fr-FR" sz="2000" b="1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 :</a:t>
            </a:r>
            <a:br>
              <a:rPr lang="fr-FR" altLang="fr-FR" sz="2000" b="1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</a:br>
            <a:r>
              <a:rPr lang="fr-FR" altLang="fr-FR" sz="2000" b="1" dirty="0" err="1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Partnership</a:t>
            </a:r>
            <a:r>
              <a:rPr lang="fr-FR" altLang="fr-FR" sz="2000" b="1" dirty="0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 </a:t>
            </a:r>
            <a:r>
              <a:rPr lang="fr-FR" altLang="fr-FR" sz="2000" b="1" dirty="0" err="1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research</a:t>
            </a:r>
            <a:r>
              <a:rPr lang="fr-FR" altLang="fr-FR" sz="2000" b="1" dirty="0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 in </a:t>
            </a:r>
            <a:r>
              <a:rPr lang="fr-FR" altLang="fr-FR" sz="2000" b="1" dirty="0" err="1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link</a:t>
            </a:r>
            <a:r>
              <a:rPr lang="fr-FR" altLang="fr-FR" sz="2000" b="1" dirty="0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 </a:t>
            </a:r>
            <a:r>
              <a:rPr lang="fr-FR" altLang="fr-FR" sz="2000" b="1" dirty="0" err="1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with</a:t>
            </a:r>
            <a:r>
              <a:rPr lang="fr-FR" altLang="fr-FR" sz="2000" b="1" dirty="0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 </a:t>
            </a:r>
            <a:r>
              <a:rPr lang="fr-FR" altLang="fr-FR" sz="2000" b="1" dirty="0" err="1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industry</a:t>
            </a:r>
            <a:r>
              <a:rPr lang="fr-FR" altLang="fr-FR" sz="2000" b="1" dirty="0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 and </a:t>
            </a:r>
            <a:r>
              <a:rPr lang="fr-FR" altLang="fr-FR" sz="2000" b="1" dirty="0" err="1" smtClean="0">
                <a:solidFill>
                  <a:srgbClr val="1F497D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economy</a:t>
            </a:r>
            <a:endParaRPr lang="fr-FR" altLang="fr-FR" sz="24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8195" name="Sous-titre 1"/>
          <p:cNvSpPr>
            <a:spLocks noGrp="1"/>
          </p:cNvSpPr>
          <p:nvPr>
            <p:ph type="subTitle" idx="1"/>
          </p:nvPr>
        </p:nvSpPr>
        <p:spPr>
          <a:xfrm>
            <a:off x="179388" y="1081088"/>
            <a:ext cx="8023225" cy="211137"/>
          </a:xfrm>
        </p:spPr>
        <p:txBody>
          <a:bodyPr/>
          <a:lstStyle/>
          <a:p>
            <a:pPr>
              <a:buFont typeface="Wingdings" pitchFamily="2" charset="2"/>
              <a:buChar char=""/>
            </a:pPr>
            <a:endParaRPr lang="fr-FR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8196" name="Rectangle 2"/>
          <p:cNvSpPr>
            <a:spLocks/>
          </p:cNvSpPr>
          <p:nvPr/>
        </p:nvSpPr>
        <p:spPr bwMode="auto">
          <a:xfrm>
            <a:off x="611560" y="2564904"/>
            <a:ext cx="7932738" cy="451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88896" tIns="50798" rIns="88896" bIns="50798">
            <a:spAutoFit/>
          </a:bodyPr>
          <a:lstStyle/>
          <a:p>
            <a:pPr marL="284163" indent="-284163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charset="0"/>
              <a:buChar char="•"/>
            </a:pPr>
            <a:r>
              <a:rPr lang="fr-FR" altLang="fr-FR" dirty="0">
                <a:solidFill>
                  <a:srgbClr val="333399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Under </a:t>
            </a:r>
            <a:r>
              <a:rPr lang="fr-FR" altLang="fr-FR" dirty="0" err="1">
                <a:solidFill>
                  <a:srgbClr val="333399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responsability</a:t>
            </a:r>
            <a:r>
              <a:rPr lang="fr-FR" altLang="fr-FR" dirty="0">
                <a:solidFill>
                  <a:srgbClr val="333399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 of the Ministry of </a:t>
            </a:r>
            <a:r>
              <a:rPr lang="fr-FR" altLang="fr-FR" dirty="0" err="1" smtClean="0">
                <a:solidFill>
                  <a:srgbClr val="333399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Industry</a:t>
            </a:r>
            <a:endParaRPr lang="fr-FR" altLang="fr-FR" dirty="0" smtClean="0">
              <a:solidFill>
                <a:srgbClr val="333399"/>
              </a:solidFill>
              <a:latin typeface="Arial" charset="0"/>
              <a:ea typeface="ＭＳ Ｐゴシック" pitchFamily="34" charset="-128"/>
              <a:cs typeface="Arial" charset="0"/>
              <a:sym typeface="Arial" charset="0"/>
            </a:endParaRPr>
          </a:p>
          <a:p>
            <a:pPr marL="284163" indent="-284163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charset="0"/>
              <a:buChar char="•"/>
            </a:pP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2,395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people </a:t>
            </a: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:</a:t>
            </a:r>
          </a:p>
          <a:p>
            <a:pPr marL="742950" lvl="1" indent="-285750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1,114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permanent staff including 286 research academics</a:t>
            </a:r>
          </a:p>
          <a:p>
            <a:pPr marL="742950" lvl="1" indent="-285750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391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student researchers</a:t>
            </a:r>
          </a:p>
          <a:p>
            <a:pPr marL="742950" lvl="1" indent="-285750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890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other students</a:t>
            </a:r>
          </a:p>
          <a:p>
            <a:pPr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</a:pPr>
            <a:endParaRPr lang="en-US" altLang="fr-FR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  <a:sym typeface="Helvetica" pitchFamily="34" charset="0"/>
            </a:endParaRPr>
          </a:p>
          <a:p>
            <a:pPr marL="284163" indent="-284163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charset="0"/>
              <a:buChar char="•"/>
            </a:pP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18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research </a:t>
            </a: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centers in 5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departments (Earth sciences and environment, Mechanical and Materials engineering, </a:t>
            </a: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Energy and Processes, Mathematics and Systems and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Economics, management, </a:t>
            </a: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society)</a:t>
            </a:r>
            <a:endParaRPr lang="en-US" altLang="fr-FR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  <a:sym typeface="Helvetica" pitchFamily="34" charset="0"/>
            </a:endParaRPr>
          </a:p>
          <a:p>
            <a:pPr marL="284163" indent="-284163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charset="0"/>
              <a:buChar char="•"/>
            </a:pPr>
            <a:endParaRPr lang="en-US" altLang="fr-FR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  <a:sym typeface="Helvetica" pitchFamily="34" charset="0"/>
            </a:endParaRPr>
          </a:p>
          <a:p>
            <a:pPr marL="284163" indent="-284163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charset="0"/>
              <a:buChar char="•"/>
            </a:pPr>
            <a:r>
              <a:rPr lang="en-US" altLang="fr-FR" dirty="0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5 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sites : Paris, </a:t>
            </a:r>
            <a:r>
              <a:rPr lang="en-US" altLang="fr-FR" dirty="0" err="1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Evry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, Fontainebleau, </a:t>
            </a:r>
            <a:r>
              <a:rPr lang="en-US" altLang="fr-FR" dirty="0" err="1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Palaiseau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, Sophia </a:t>
            </a:r>
            <a:r>
              <a:rPr lang="en-US" altLang="fr-FR" dirty="0" err="1" smtClean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Antipolis</a:t>
            </a:r>
            <a:r>
              <a:rPr lang="en-US" altLang="fr-FR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				</a:t>
            </a:r>
          </a:p>
          <a:p>
            <a:pPr marL="284163" indent="-284163" defTabSz="912813" fontAlgn="base">
              <a:spcBef>
                <a:spcPts val="700"/>
              </a:spcBef>
              <a:spcAft>
                <a:spcPct val="0"/>
              </a:spcAft>
              <a:buClr>
                <a:srgbClr val="1F497D"/>
              </a:buClr>
              <a:buSzPct val="90000"/>
              <a:buFont typeface="Arial" charset="0"/>
              <a:buChar char="•"/>
            </a:pPr>
            <a:endParaRPr lang="fr-FR" altLang="fr-FR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  <a:sym typeface="Helvetica" pitchFamily="34" charset="0"/>
            </a:endParaRPr>
          </a:p>
        </p:txBody>
      </p:sp>
      <p:grpSp>
        <p:nvGrpSpPr>
          <p:cNvPr id="8197" name="Group 3"/>
          <p:cNvGrpSpPr>
            <a:grpSpLocks/>
          </p:cNvGrpSpPr>
          <p:nvPr/>
        </p:nvGrpSpPr>
        <p:grpSpPr bwMode="auto">
          <a:xfrm>
            <a:off x="297212" y="1124744"/>
            <a:ext cx="8420100" cy="1370013"/>
            <a:chOff x="0" y="0"/>
            <a:chExt cx="943" cy="154"/>
          </a:xfrm>
        </p:grpSpPr>
        <p:pic>
          <p:nvPicPr>
            <p:cNvPr id="8198" name="Picture 4" descr="image2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43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</a:extLst>
          </p:spPr>
        </p:pic>
        <p:pic>
          <p:nvPicPr>
            <p:cNvPr id="8199" name="Picture 5" descr="image3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37"/>
              <a:ext cx="943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262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51521" y="1052736"/>
            <a:ext cx="72405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85750" indent="-2857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r>
              <a:rPr lang="fr-FR" altLang="fr-FR" sz="1700" b="1" dirty="0" smtClean="0">
                <a:latin typeface="Sylfaen" pitchFamily="18" charset="0"/>
              </a:rPr>
              <a:t>Corps </a:t>
            </a:r>
            <a:r>
              <a:rPr lang="fr-FR" altLang="fr-FR" sz="1700" b="1" dirty="0">
                <a:latin typeface="Sylfaen" pitchFamily="18" charset="0"/>
              </a:rPr>
              <a:t>des Mines </a:t>
            </a:r>
            <a:r>
              <a:rPr lang="fr-FR" altLang="fr-FR" sz="1700" b="1" dirty="0" err="1">
                <a:latin typeface="Sylfaen" pitchFamily="18" charset="0"/>
              </a:rPr>
              <a:t>engineers</a:t>
            </a:r>
            <a:r>
              <a:rPr lang="fr-FR" altLang="fr-FR" sz="1700" b="1" dirty="0">
                <a:latin typeface="Sylfaen" pitchFamily="18" charset="0"/>
              </a:rPr>
              <a:t> </a:t>
            </a:r>
            <a:r>
              <a:rPr lang="fr-FR" altLang="fr-FR" sz="1700" dirty="0">
                <a:latin typeface="Sylfaen" pitchFamily="18" charset="0"/>
              </a:rPr>
              <a:t>(27 </a:t>
            </a:r>
            <a:r>
              <a:rPr lang="fr-FR" altLang="fr-FR" sz="1700" dirty="0" err="1">
                <a:latin typeface="Sylfaen" pitchFamily="18" charset="0"/>
              </a:rPr>
              <a:t>students</a:t>
            </a:r>
            <a:r>
              <a:rPr lang="fr-FR" altLang="fr-FR" sz="1700" dirty="0">
                <a:latin typeface="Sylfaen" pitchFamily="18" charset="0"/>
              </a:rPr>
              <a:t>): top-</a:t>
            </a:r>
            <a:r>
              <a:rPr lang="fr-FR" altLang="fr-FR" sz="1700" dirty="0" err="1">
                <a:latin typeface="Sylfaen" pitchFamily="18" charset="0"/>
              </a:rPr>
              <a:t>ranking</a:t>
            </a:r>
            <a:r>
              <a:rPr lang="fr-FR" altLang="fr-FR" sz="1700" dirty="0">
                <a:latin typeface="Sylfaen" pitchFamily="18" charset="0"/>
              </a:rPr>
              <a:t> </a:t>
            </a:r>
            <a:r>
              <a:rPr lang="fr-FR" altLang="fr-FR" sz="1700" dirty="0" err="1">
                <a:latin typeface="Sylfaen" pitchFamily="18" charset="0"/>
              </a:rPr>
              <a:t>graduates</a:t>
            </a:r>
            <a:r>
              <a:rPr lang="fr-FR" altLang="fr-FR" sz="1700" dirty="0">
                <a:latin typeface="Sylfaen" pitchFamily="18" charset="0"/>
              </a:rPr>
              <a:t> </a:t>
            </a:r>
            <a:r>
              <a:rPr lang="fr-FR" altLang="fr-FR" sz="1700" dirty="0" err="1">
                <a:latin typeface="Sylfaen" pitchFamily="18" charset="0"/>
              </a:rPr>
              <a:t>from</a:t>
            </a:r>
            <a:r>
              <a:rPr lang="fr-FR" altLang="fr-FR" sz="1700" dirty="0">
                <a:latin typeface="Sylfaen" pitchFamily="18" charset="0"/>
              </a:rPr>
              <a:t> the École Polytechnique, MINES </a:t>
            </a:r>
            <a:r>
              <a:rPr lang="fr-FR" altLang="fr-FR" sz="1700" dirty="0" err="1">
                <a:latin typeface="Sylfaen" pitchFamily="18" charset="0"/>
              </a:rPr>
              <a:t>ParisTech</a:t>
            </a:r>
            <a:r>
              <a:rPr lang="fr-FR" altLang="fr-FR" sz="1700" dirty="0">
                <a:latin typeface="Sylfaen" pitchFamily="18" charset="0"/>
              </a:rPr>
              <a:t> and the École Normale Supérieure</a:t>
            </a:r>
          </a:p>
          <a:p>
            <a:pPr marL="171450" indent="-1714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endParaRPr lang="fr-FR" altLang="fr-FR" sz="1100" dirty="0">
              <a:latin typeface="Sylfaen" pitchFamily="18" charset="0"/>
            </a:endParaRPr>
          </a:p>
          <a:p>
            <a:pPr marL="285750" indent="-2857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r>
              <a:rPr lang="fr-FR" altLang="fr-FR" sz="1700" b="1" dirty="0" err="1" smtClean="0">
                <a:latin typeface="Sylfaen" pitchFamily="18" charset="0"/>
              </a:rPr>
              <a:t>Master’s</a:t>
            </a:r>
            <a:r>
              <a:rPr lang="fr-FR" altLang="fr-FR" sz="1700" b="1" dirty="0" smtClean="0">
                <a:latin typeface="Sylfaen" pitchFamily="18" charset="0"/>
              </a:rPr>
              <a:t> </a:t>
            </a:r>
            <a:r>
              <a:rPr lang="fr-FR" altLang="fr-FR" sz="1700" b="1" dirty="0" err="1">
                <a:latin typeface="Sylfaen" pitchFamily="18" charset="0"/>
              </a:rPr>
              <a:t>degree</a:t>
            </a:r>
            <a:r>
              <a:rPr lang="fr-FR" altLang="fr-FR" sz="1700" b="1" dirty="0">
                <a:latin typeface="Sylfaen" pitchFamily="18" charset="0"/>
              </a:rPr>
              <a:t> in science and engineering / Ingénieurs civils des Mines </a:t>
            </a:r>
            <a:r>
              <a:rPr lang="fr-FR" altLang="fr-FR" sz="1700" dirty="0">
                <a:latin typeface="Sylfaen" pitchFamily="18" charset="0"/>
              </a:rPr>
              <a:t>(155 </a:t>
            </a:r>
            <a:r>
              <a:rPr lang="fr-FR" altLang="fr-FR" sz="1700" dirty="0" err="1">
                <a:latin typeface="Sylfaen" pitchFamily="18" charset="0"/>
              </a:rPr>
              <a:t>students</a:t>
            </a:r>
            <a:r>
              <a:rPr lang="fr-FR" altLang="fr-FR" sz="1700" dirty="0">
                <a:latin typeface="Sylfaen" pitchFamily="18" charset="0"/>
              </a:rPr>
              <a:t>): </a:t>
            </a:r>
            <a:r>
              <a:rPr lang="fr-FR" altLang="fr-FR" sz="1700" dirty="0" err="1">
                <a:latin typeface="Sylfaen" pitchFamily="18" charset="0"/>
              </a:rPr>
              <a:t>admitted</a:t>
            </a:r>
            <a:r>
              <a:rPr lang="fr-FR" altLang="fr-FR" sz="1700" dirty="0">
                <a:latin typeface="Sylfaen" pitchFamily="18" charset="0"/>
              </a:rPr>
              <a:t> to the first </a:t>
            </a:r>
            <a:r>
              <a:rPr lang="fr-FR" altLang="fr-FR" sz="1700" dirty="0" err="1">
                <a:latin typeface="Sylfaen" pitchFamily="18" charset="0"/>
              </a:rPr>
              <a:t>year</a:t>
            </a:r>
            <a:r>
              <a:rPr lang="fr-FR" altLang="fr-FR" sz="1700" dirty="0">
                <a:latin typeface="Sylfaen" pitchFamily="18" charset="0"/>
              </a:rPr>
              <a:t> </a:t>
            </a:r>
            <a:r>
              <a:rPr lang="fr-FR" altLang="fr-FR" sz="1700" dirty="0" err="1">
                <a:latin typeface="Sylfaen" pitchFamily="18" charset="0"/>
              </a:rPr>
              <a:t>from</a:t>
            </a:r>
            <a:r>
              <a:rPr lang="fr-FR" altLang="fr-FR" sz="1700" dirty="0">
                <a:latin typeface="Sylfaen" pitchFamily="18" charset="0"/>
              </a:rPr>
              <a:t> the «classes préparatoires» and to the second </a:t>
            </a:r>
            <a:r>
              <a:rPr lang="fr-FR" altLang="fr-FR" sz="1700" dirty="0" err="1">
                <a:latin typeface="Sylfaen" pitchFamily="18" charset="0"/>
              </a:rPr>
              <a:t>year</a:t>
            </a:r>
            <a:r>
              <a:rPr lang="fr-FR" altLang="fr-FR" sz="1700" dirty="0">
                <a:latin typeface="Sylfaen" pitchFamily="18" charset="0"/>
              </a:rPr>
              <a:t> </a:t>
            </a:r>
            <a:r>
              <a:rPr lang="fr-FR" altLang="fr-FR" sz="1700" dirty="0" err="1">
                <a:latin typeface="Sylfaen" pitchFamily="18" charset="0"/>
              </a:rPr>
              <a:t>from</a:t>
            </a:r>
            <a:r>
              <a:rPr lang="fr-FR" altLang="fr-FR" sz="1700" dirty="0">
                <a:latin typeface="Sylfaen" pitchFamily="18" charset="0"/>
              </a:rPr>
              <a:t> the École Polytechnique and French and </a:t>
            </a:r>
            <a:r>
              <a:rPr lang="fr-FR" altLang="fr-FR" sz="1700" dirty="0" err="1">
                <a:latin typeface="Sylfaen" pitchFamily="18" charset="0"/>
              </a:rPr>
              <a:t>foreign</a:t>
            </a:r>
            <a:r>
              <a:rPr lang="fr-FR" altLang="fr-FR" sz="1700" dirty="0">
                <a:latin typeface="Sylfaen" pitchFamily="18" charset="0"/>
              </a:rPr>
              <a:t> </a:t>
            </a:r>
            <a:r>
              <a:rPr lang="fr-FR" altLang="fr-FR" sz="1700" dirty="0" err="1">
                <a:latin typeface="Sylfaen" pitchFamily="18" charset="0"/>
              </a:rPr>
              <a:t>universities</a:t>
            </a:r>
            <a:endParaRPr lang="fr-FR" altLang="fr-FR" sz="1700" dirty="0">
              <a:latin typeface="Sylfaen" pitchFamily="18" charset="0"/>
            </a:endParaRPr>
          </a:p>
          <a:p>
            <a:pPr marL="171450" indent="-1714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endParaRPr lang="fr-FR" altLang="fr-FR" sz="1100" dirty="0">
              <a:latin typeface="Sylfaen" pitchFamily="18" charset="0"/>
            </a:endParaRPr>
          </a:p>
          <a:p>
            <a:pPr marL="285750" indent="-2857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r>
              <a:rPr lang="fr-FR" altLang="fr-FR" sz="1700" b="1" dirty="0" smtClean="0">
                <a:latin typeface="Sylfaen" pitchFamily="18" charset="0"/>
              </a:rPr>
              <a:t>Masters </a:t>
            </a:r>
            <a:r>
              <a:rPr lang="fr-FR" altLang="fr-FR" sz="1700" b="1" dirty="0">
                <a:latin typeface="Sylfaen" pitchFamily="18" charset="0"/>
              </a:rPr>
              <a:t>programmes </a:t>
            </a:r>
            <a:r>
              <a:rPr lang="fr-FR" altLang="fr-FR" sz="1700" dirty="0">
                <a:latin typeface="Sylfaen" pitchFamily="18" charset="0"/>
              </a:rPr>
              <a:t>(19 </a:t>
            </a:r>
            <a:r>
              <a:rPr lang="fr-FR" altLang="fr-FR" sz="1700" dirty="0" err="1">
                <a:latin typeface="Sylfaen" pitchFamily="18" charset="0"/>
              </a:rPr>
              <a:t>students</a:t>
            </a:r>
            <a:r>
              <a:rPr lang="fr-FR" altLang="fr-FR" sz="1700" dirty="0">
                <a:latin typeface="Sylfaen" pitchFamily="18" charset="0"/>
              </a:rPr>
              <a:t>): </a:t>
            </a:r>
            <a:r>
              <a:rPr lang="fr-FR" altLang="fr-FR" sz="1700" dirty="0" err="1">
                <a:latin typeface="Sylfaen" pitchFamily="18" charset="0"/>
              </a:rPr>
              <a:t>Bachelor’s</a:t>
            </a:r>
            <a:r>
              <a:rPr lang="fr-FR" altLang="fr-FR" sz="1700" dirty="0">
                <a:latin typeface="Sylfaen" pitchFamily="18" charset="0"/>
              </a:rPr>
              <a:t> </a:t>
            </a:r>
            <a:r>
              <a:rPr lang="fr-FR" altLang="fr-FR" sz="1700" dirty="0" err="1">
                <a:latin typeface="Sylfaen" pitchFamily="18" charset="0"/>
              </a:rPr>
              <a:t>degree</a:t>
            </a:r>
            <a:endParaRPr lang="fr-FR" altLang="fr-FR" sz="1700" dirty="0">
              <a:latin typeface="Sylfaen" pitchFamily="18" charset="0"/>
            </a:endParaRPr>
          </a:p>
          <a:p>
            <a:pPr marL="171450" indent="-1714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endParaRPr lang="fr-FR" altLang="fr-FR" sz="1100" dirty="0">
              <a:latin typeface="Sylfaen" pitchFamily="18" charset="0"/>
              <a:sym typeface="Monotype Sorts" charset="2"/>
            </a:endParaRPr>
          </a:p>
          <a:p>
            <a:pPr marL="285750" indent="-2857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r>
              <a:rPr lang="fr-FR" altLang="fr-FR" sz="1700" b="1" dirty="0" smtClean="0">
                <a:latin typeface="Sylfaen" pitchFamily="18" charset="0"/>
              </a:rPr>
              <a:t>Advanced </a:t>
            </a:r>
            <a:r>
              <a:rPr lang="fr-FR" altLang="fr-FR" sz="1700" b="1" dirty="0">
                <a:latin typeface="Sylfaen" pitchFamily="18" charset="0"/>
              </a:rPr>
              <a:t>masters</a:t>
            </a:r>
            <a:r>
              <a:rPr lang="fr-FR" altLang="fr-FR" sz="1700" dirty="0">
                <a:latin typeface="Sylfaen" pitchFamily="18" charset="0"/>
              </a:rPr>
              <a:t> </a:t>
            </a:r>
            <a:r>
              <a:rPr lang="fr-FR" altLang="fr-FR" sz="1700" b="1" dirty="0">
                <a:latin typeface="Sylfaen" pitchFamily="18" charset="0"/>
                <a:sym typeface="Monotype Sorts" charset="2"/>
              </a:rPr>
              <a:t>/Mastères spécialisés 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(155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students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):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graduate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engineers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or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equivalent</a:t>
            </a:r>
            <a:endParaRPr lang="fr-FR" altLang="fr-FR" sz="1700" dirty="0">
              <a:latin typeface="Sylfaen" pitchFamily="18" charset="0"/>
              <a:sym typeface="Monotype Sorts" charset="2"/>
            </a:endParaRPr>
          </a:p>
          <a:p>
            <a:pPr marL="171450" indent="-1714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endParaRPr lang="fr-FR" altLang="fr-FR" sz="1100" dirty="0">
              <a:latin typeface="Sylfaen" pitchFamily="18" charset="0"/>
              <a:sym typeface="Monotype Sorts" charset="2"/>
            </a:endParaRPr>
          </a:p>
          <a:p>
            <a:pPr marL="285750" indent="-2857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r>
              <a:rPr lang="fr-FR" altLang="fr-FR" sz="1700" b="1" dirty="0" err="1" smtClean="0">
                <a:latin typeface="Sylfaen" pitchFamily="18" charset="0"/>
                <a:sym typeface="Monotype Sorts" charset="2"/>
              </a:rPr>
              <a:t>Doctorate</a:t>
            </a:r>
            <a:r>
              <a:rPr lang="fr-FR" altLang="fr-FR" sz="1700" b="1" dirty="0" smtClean="0">
                <a:latin typeface="Sylfaen" pitchFamily="18" charset="0"/>
                <a:sym typeface="Monotype Sorts" charset="2"/>
              </a:rPr>
              <a:t> </a:t>
            </a:r>
            <a:r>
              <a:rPr lang="fr-FR" altLang="fr-FR" sz="1700" b="1" dirty="0" err="1">
                <a:latin typeface="Sylfaen" pitchFamily="18" charset="0"/>
                <a:sym typeface="Monotype Sorts" charset="2"/>
              </a:rPr>
              <a:t>students</a:t>
            </a:r>
            <a:r>
              <a:rPr lang="fr-FR" altLang="fr-FR" sz="1700" b="1" dirty="0">
                <a:latin typeface="Sylfaen" pitchFamily="18" charset="0"/>
                <a:sym typeface="Monotype Sorts" charset="2"/>
              </a:rPr>
              <a:t> 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(114):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Master’s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degree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or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equivalent</a:t>
            </a:r>
            <a:endParaRPr lang="fr-FR" altLang="fr-FR" sz="1700" dirty="0">
              <a:latin typeface="Sylfaen" pitchFamily="18" charset="0"/>
              <a:sym typeface="Monotype Sorts" charset="2"/>
            </a:endParaRPr>
          </a:p>
          <a:p>
            <a:pPr marL="171450" indent="-1714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endParaRPr lang="fr-FR" altLang="fr-FR" sz="1100" dirty="0" smtClean="0">
              <a:latin typeface="Sylfaen" pitchFamily="18" charset="0"/>
              <a:sym typeface="Monotype Sorts" charset="2"/>
            </a:endParaRPr>
          </a:p>
          <a:p>
            <a:pPr marL="285750" indent="-285750" algn="just" eaLnBrk="1" hangingPunct="1">
              <a:spcBef>
                <a:spcPct val="50000"/>
              </a:spcBef>
              <a:buClr>
                <a:schemeClr val="folHlink"/>
              </a:buClr>
              <a:buSzPct val="170000"/>
              <a:buFont typeface="Arial" panose="020B0604020202020204" pitchFamily="34" charset="0"/>
              <a:buChar char="•"/>
            </a:pPr>
            <a:r>
              <a:rPr lang="fr-FR" altLang="fr-FR" sz="1700" b="1" dirty="0" smtClean="0">
                <a:latin typeface="Sylfaen" pitchFamily="18" charset="0"/>
                <a:sym typeface="Monotype Sorts" charset="2"/>
              </a:rPr>
              <a:t>Institut </a:t>
            </a:r>
            <a:r>
              <a:rPr lang="fr-FR" altLang="fr-FR" sz="1700" b="1" dirty="0">
                <a:latin typeface="Sylfaen" pitchFamily="18" charset="0"/>
                <a:sym typeface="Monotype Sorts" charset="2"/>
              </a:rPr>
              <a:t>supérieur des techniques 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(17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students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): high-grade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technicians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with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five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years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of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professional</a:t>
            </a:r>
            <a:r>
              <a:rPr lang="fr-FR" altLang="fr-FR" sz="1700" dirty="0">
                <a:latin typeface="Sylfaen" pitchFamily="18" charset="0"/>
                <a:sym typeface="Monotype Sorts" charset="2"/>
              </a:rPr>
              <a:t> </a:t>
            </a:r>
            <a:r>
              <a:rPr lang="fr-FR" altLang="fr-FR" sz="1700" dirty="0" err="1">
                <a:latin typeface="Sylfaen" pitchFamily="18" charset="0"/>
                <a:sym typeface="Monotype Sorts" charset="2"/>
              </a:rPr>
              <a:t>experience</a:t>
            </a:r>
            <a:endParaRPr lang="fr-FR" altLang="fr-FR" sz="1700" dirty="0">
              <a:latin typeface="Sylfaen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2960710"/>
            <a:ext cx="1104900" cy="11239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4227535"/>
            <a:ext cx="1104900" cy="11239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5519760"/>
            <a:ext cx="1123950" cy="11239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5"/>
          <p:cNvSpPr txBox="1">
            <a:spLocks noChangeArrowheads="1"/>
          </p:cNvSpPr>
          <p:nvPr/>
        </p:nvSpPr>
        <p:spPr bwMode="auto">
          <a:xfrm>
            <a:off x="71438" y="6510338"/>
            <a:ext cx="4881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400" i="1">
                <a:latin typeface="Sylfaen" pitchFamily="18" charset="0"/>
              </a:rPr>
              <a:t>The figures indicate the number of students graduated in 2012</a:t>
            </a:r>
          </a:p>
        </p:txBody>
      </p:sp>
      <p:sp>
        <p:nvSpPr>
          <p:cNvPr id="16" name="Titre 15"/>
          <p:cNvSpPr>
            <a:spLocks noGrp="1"/>
          </p:cNvSpPr>
          <p:nvPr>
            <p:ph type="ctrTitle"/>
          </p:nvPr>
        </p:nvSpPr>
        <p:spPr>
          <a:xfrm>
            <a:off x="1043608" y="454592"/>
            <a:ext cx="6896720" cy="497020"/>
          </a:xfrm>
        </p:spPr>
        <p:txBody>
          <a:bodyPr/>
          <a:lstStyle/>
          <a:p>
            <a:r>
              <a:rPr lang="fr-FR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Excellence in Training: </a:t>
            </a:r>
            <a:br>
              <a:rPr lang="fr-FR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fr-FR" sz="1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6 Programs</a:t>
            </a:r>
            <a:endParaRPr lang="fr-FR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79463" y="50800"/>
            <a:ext cx="7542212" cy="929928"/>
          </a:xfrm>
        </p:spPr>
        <p:txBody>
          <a:bodyPr lIns="88896" tIns="50798" rIns="88896" bIns="50798"/>
          <a:lstStyle/>
          <a:p>
            <a:pPr defTabSz="912813" eaLnBrk="1" hangingPunct="1"/>
            <a:r>
              <a:rPr lang="fr-FR" altLang="fr-FR" sz="2600" b="1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Excellence </a:t>
            </a:r>
            <a:r>
              <a:rPr lang="fr-FR" altLang="fr-FR" sz="2600" b="1" dirty="0" err="1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with</a:t>
            </a:r>
            <a:r>
              <a:rPr lang="fr-FR" altLang="fr-FR" sz="2600" b="1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 </a:t>
            </a:r>
            <a:r>
              <a:rPr lang="fr-FR" altLang="fr-FR" sz="2600" b="1" dirty="0" err="1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industry</a:t>
            </a:r>
            <a:r>
              <a:rPr lang="fr-FR" altLang="fr-FR" sz="2600" b="1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  <a:t>, ARMINES:</a:t>
            </a:r>
            <a:br>
              <a:rPr lang="fr-FR" altLang="fr-FR" sz="2600" b="1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  <a:sym typeface="Helvetica" pitchFamily="34" charset="0"/>
              </a:rPr>
            </a:br>
            <a:r>
              <a:rPr lang="fr-FR" altLang="fr-FR" sz="2000" dirty="0" err="1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Contractual</a:t>
            </a:r>
            <a:r>
              <a:rPr lang="fr-FR" altLang="fr-FR" sz="2000" dirty="0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 </a:t>
            </a:r>
            <a:r>
              <a:rPr lang="fr-FR" altLang="fr-FR" sz="2000" dirty="0" err="1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research</a:t>
            </a:r>
            <a:r>
              <a:rPr lang="fr-FR" altLang="fr-FR" sz="2000" dirty="0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 structure </a:t>
            </a:r>
            <a:r>
              <a:rPr lang="fr-FR" altLang="fr-FR" sz="2000" dirty="0" err="1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linked</a:t>
            </a:r>
            <a:r>
              <a:rPr lang="fr-FR" altLang="fr-FR" sz="2000" dirty="0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 </a:t>
            </a:r>
            <a:r>
              <a:rPr lang="fr-FR" altLang="fr-FR" sz="2000" dirty="0" err="1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with</a:t>
            </a:r>
            <a:r>
              <a:rPr lang="fr-FR" altLang="fr-FR" sz="2000" dirty="0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 </a:t>
            </a:r>
            <a:r>
              <a:rPr lang="fr-FR" altLang="fr-FR" sz="2000" dirty="0" smtClean="0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MINES </a:t>
            </a:r>
            <a:r>
              <a:rPr lang="fr-FR" altLang="fr-FR" sz="2000" dirty="0" err="1" smtClean="0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ParisTech</a:t>
            </a:r>
            <a:r>
              <a:rPr lang="fr-FR" altLang="fr-FR" sz="2000" dirty="0" smtClean="0">
                <a:solidFill>
                  <a:srgbClr val="1F497D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 </a:t>
            </a:r>
            <a:endParaRPr lang="fr-FR" altLang="fr-FR" sz="20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3"/>
          </p:nvPr>
        </p:nvSpPr>
        <p:spPr>
          <a:xfrm>
            <a:off x="522288" y="1196752"/>
            <a:ext cx="8366125" cy="4769073"/>
          </a:xfrm>
        </p:spPr>
        <p:txBody>
          <a:bodyPr/>
          <a:lstStyle/>
          <a:p>
            <a:pPr marL="341313" indent="-341313" defTabSz="912813">
              <a:spcBef>
                <a:spcPts val="275"/>
              </a:spcBef>
              <a:buClr>
                <a:srgbClr val="1F497D"/>
              </a:buClr>
              <a:buFont typeface="Arial" charset="0"/>
              <a:buChar char="•"/>
              <a:defRPr/>
            </a:pP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Non profit 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Private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 Structure (association loi 1901)</a:t>
            </a:r>
            <a:endParaRPr lang="fr-FR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547688" lvl="1" indent="-227013" defTabSz="912813">
              <a:spcBef>
                <a:spcPts val="275"/>
              </a:spcBef>
              <a:buClr>
                <a:srgbClr val="C0504D"/>
              </a:buClr>
              <a:buSzPct val="100000"/>
              <a:buFont typeface="Arial" charset="0"/>
              <a:buChar char="•"/>
              <a:defRPr/>
            </a:pP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Created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in 1967</a:t>
            </a:r>
            <a:endParaRPr lang="fr-FR" sz="2000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869950" lvl="2" indent="-227013" defTabSz="912813">
              <a:spcBef>
                <a:spcPts val="275"/>
              </a:spcBef>
              <a:buClr>
                <a:srgbClr val="1F497D"/>
              </a:buClr>
              <a:buSzPct val="100000"/>
              <a:defRPr/>
            </a:pP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Partnership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with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les Ecoles des mines sous tutelle du MINEFE (Paris, Saint-Etienne, Douai, Alès, Nantes, Albi-Carmaux), X, ENSTA, Navale, ENPC</a:t>
            </a:r>
            <a:endParaRPr lang="fr-FR" sz="2000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869950" lvl="2" indent="-227013" defTabSz="912813">
              <a:spcBef>
                <a:spcPts val="275"/>
              </a:spcBef>
              <a:buClr>
                <a:srgbClr val="1F497D"/>
              </a:buClr>
              <a:buSzPct val="100000"/>
              <a:defRPr/>
            </a:pP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Public/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Private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administrative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board</a:t>
            </a:r>
            <a:endParaRPr lang="fr-FR" sz="2000" dirty="0" smtClean="0">
              <a:solidFill>
                <a:srgbClr val="1F497D"/>
              </a:solidFill>
              <a:ea typeface="MS PGothic" pitchFamily="34" charset="-128"/>
              <a:cs typeface="Arial" charset="0"/>
              <a:sym typeface="Arial" charset="0"/>
            </a:endParaRPr>
          </a:p>
          <a:p>
            <a:pPr marL="869950" lvl="2" indent="-227013" defTabSz="912813">
              <a:spcBef>
                <a:spcPts val="275"/>
              </a:spcBef>
              <a:buClr>
                <a:srgbClr val="1F497D"/>
              </a:buClr>
              <a:buSzPct val="100000"/>
              <a:defRPr/>
            </a:pPr>
            <a:endParaRPr lang="fr-FR" sz="2000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341313" indent="-341313" defTabSz="912813">
              <a:spcBef>
                <a:spcPts val="275"/>
              </a:spcBef>
              <a:buClr>
                <a:srgbClr val="1F497D"/>
              </a:buClr>
              <a:buFont typeface="Arial" charset="0"/>
              <a:buChar char="•"/>
              <a:defRPr/>
            </a:pP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561 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employees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, volume of 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activities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 (2014): 45 M€, more 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than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 50 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labs</a:t>
            </a:r>
            <a:endParaRPr lang="fr-FR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547688" lvl="1" indent="-227013" defTabSz="912813">
              <a:spcBef>
                <a:spcPts val="275"/>
              </a:spcBef>
              <a:buClr>
                <a:srgbClr val="C0504D"/>
              </a:buClr>
              <a:buSzPct val="100000"/>
              <a:buFont typeface="Arial" charset="0"/>
              <a:buChar char="•"/>
              <a:defRPr/>
            </a:pP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Partnership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Research</a:t>
            </a:r>
            <a:endParaRPr lang="fr-FR" sz="2400" dirty="0" smtClean="0">
              <a:ea typeface="MS PGothic" pitchFamily="34" charset="-128"/>
              <a:cs typeface="Arial" charset="0"/>
              <a:sym typeface="Arial" charset="0"/>
            </a:endParaRPr>
          </a:p>
          <a:p>
            <a:pPr marL="547688" lvl="1" indent="-227013" defTabSz="912813">
              <a:spcBef>
                <a:spcPts val="275"/>
              </a:spcBef>
              <a:buClr>
                <a:srgbClr val="C0504D"/>
              </a:buClr>
              <a:buSzPct val="100000"/>
              <a:buFont typeface="Arial" charset="0"/>
              <a:buChar char="•"/>
              <a:defRPr/>
            </a:pP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Strong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link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with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European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Research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Programmes</a:t>
            </a:r>
            <a:endParaRPr lang="fr-FR" sz="2000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547688" lvl="1" indent="-227013" defTabSz="912813">
              <a:spcBef>
                <a:spcPts val="275"/>
              </a:spcBef>
              <a:buClr>
                <a:srgbClr val="C0504D"/>
              </a:buClr>
              <a:buSzPct val="100000"/>
              <a:buFont typeface="Arial" charset="0"/>
              <a:buChar char="•"/>
              <a:defRPr/>
            </a:pP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Valorization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of the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results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of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research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: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Transvalor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SA, 6 M€ (Volume of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activities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 in 2014), 60 </a:t>
            </a:r>
            <a:r>
              <a:rPr lang="fr-FR" sz="2000" dirty="0" err="1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employees</a:t>
            </a:r>
            <a:r>
              <a:rPr lang="fr-FR" sz="2000" dirty="0" smtClean="0">
                <a:solidFill>
                  <a:srgbClr val="1F497D"/>
                </a:solidFill>
                <a:ea typeface="MS PGothic" pitchFamily="34" charset="-128"/>
                <a:cs typeface="Arial" charset="0"/>
                <a:sym typeface="Arial" charset="0"/>
              </a:rPr>
              <a:t>) </a:t>
            </a:r>
          </a:p>
          <a:p>
            <a:pPr marL="547688" lvl="1" indent="-227013" defTabSz="912813">
              <a:spcBef>
                <a:spcPts val="275"/>
              </a:spcBef>
              <a:buClr>
                <a:srgbClr val="C0504D"/>
              </a:buClr>
              <a:buSzPct val="100000"/>
              <a:buFont typeface="Arial" charset="0"/>
              <a:buChar char="•"/>
              <a:defRPr/>
            </a:pPr>
            <a:endParaRPr lang="fr-FR" sz="2000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341313" indent="-341313" defTabSz="912813">
              <a:spcBef>
                <a:spcPts val="275"/>
              </a:spcBef>
              <a:buClr>
                <a:srgbClr val="1F497D"/>
              </a:buClr>
              <a:buFont typeface="Arial" charset="0"/>
              <a:buChar char="•"/>
              <a:defRPr/>
            </a:pP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Domains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: Social and 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engineer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 sciences</a:t>
            </a:r>
            <a:endParaRPr lang="fr-FR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 marL="341313" indent="-341313" defTabSz="912813">
              <a:spcBef>
                <a:spcPts val="275"/>
              </a:spcBef>
              <a:buClr>
                <a:srgbClr val="1F497D"/>
              </a:buClr>
              <a:buFont typeface="Arial" charset="0"/>
              <a:buChar char="•"/>
              <a:defRPr/>
            </a:pP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Regional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, National, 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European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 networks (</a:t>
            </a:r>
            <a:r>
              <a:rPr lang="fr-FR" dirty="0" err="1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AICarnot</a:t>
            </a:r>
            <a:r>
              <a:rPr lang="fr-FR" dirty="0" smtClean="0">
                <a:solidFill>
                  <a:srgbClr val="333399"/>
                </a:solidFill>
                <a:ea typeface="MS PGothic" pitchFamily="34" charset="-128"/>
                <a:cs typeface="Arial" charset="0"/>
                <a:sym typeface="Arial" charset="0"/>
              </a:rPr>
              <a:t>, ASRC, EARTO)</a:t>
            </a:r>
            <a:endParaRPr lang="fr-FR" dirty="0" smtClean="0">
              <a:latin typeface="Helvetica" pitchFamily="34" charset="0"/>
              <a:ea typeface="MS PGothic" pitchFamily="34" charset="-128"/>
              <a:cs typeface="Helvetica" pitchFamily="34" charset="0"/>
              <a:sym typeface="Helvetica" pitchFamily="34" charset="0"/>
            </a:endParaRPr>
          </a:p>
          <a:p>
            <a:pPr>
              <a:defRPr/>
            </a:pPr>
            <a:endParaRPr lang="fr-FR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3428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2800" dirty="0" err="1">
                <a:latin typeface="Helvetica" panose="020B0604020202020204" pitchFamily="34" charset="0"/>
                <a:cs typeface="Helvetica" panose="020B0604020202020204" pitchFamily="34" charset="0"/>
              </a:rPr>
              <a:t>Academic</a:t>
            </a:r>
            <a:r>
              <a:rPr lang="fr-FR" altLang="fr-FR" sz="28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altLang="fr-F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Excellence</a:t>
            </a:r>
            <a:endParaRPr lang="fr-FR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3"/>
          </p:nvPr>
        </p:nvSpPr>
        <p:spPr>
          <a:xfrm>
            <a:off x="251521" y="1440000"/>
            <a:ext cx="5472607" cy="4525963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Clr>
                <a:schemeClr val="folHlink"/>
              </a:buClr>
              <a:buSzPct val="200000"/>
            </a:pPr>
            <a:r>
              <a:rPr lang="en-US" altLang="fr-FR" dirty="0" smtClean="0">
                <a:latin typeface="Sylfaen" pitchFamily="18" charset="0"/>
              </a:rPr>
              <a:t>90 </a:t>
            </a:r>
            <a:r>
              <a:rPr lang="en-US" altLang="fr-FR" dirty="0">
                <a:latin typeface="Sylfaen" pitchFamily="18" charset="0"/>
              </a:rPr>
              <a:t>theses, 400 articles or books published annually</a:t>
            </a:r>
          </a:p>
          <a:p>
            <a:pPr algn="just" eaLnBrk="1" hangingPunct="1">
              <a:spcBef>
                <a:spcPct val="50000"/>
              </a:spcBef>
              <a:buClr>
                <a:schemeClr val="folHlink"/>
              </a:buClr>
              <a:buSzPct val="200000"/>
            </a:pPr>
            <a:r>
              <a:rPr lang="en-US" altLang="fr-FR" dirty="0" smtClean="0">
                <a:latin typeface="Sylfaen" pitchFamily="18" charset="0"/>
              </a:rPr>
              <a:t>Laboratories </a:t>
            </a:r>
            <a:r>
              <a:rPr lang="en-US" altLang="fr-FR" dirty="0">
                <a:latin typeface="Sylfaen" pitchFamily="18" charset="0"/>
              </a:rPr>
              <a:t>run jointly with the French National Center for Scientific Research (CNRS), </a:t>
            </a:r>
            <a:r>
              <a:rPr lang="en-US" altLang="fr-FR" dirty="0" err="1">
                <a:latin typeface="Sylfaen" pitchFamily="18" charset="0"/>
              </a:rPr>
              <a:t>École</a:t>
            </a:r>
            <a:r>
              <a:rPr lang="en-US" altLang="fr-FR" dirty="0">
                <a:latin typeface="Sylfaen" pitchFamily="18" charset="0"/>
              </a:rPr>
              <a:t> </a:t>
            </a:r>
            <a:r>
              <a:rPr lang="en-US" altLang="fr-FR" dirty="0" err="1">
                <a:latin typeface="Sylfaen" pitchFamily="18" charset="0"/>
              </a:rPr>
              <a:t>Polytechnique</a:t>
            </a:r>
            <a:r>
              <a:rPr lang="en-US" altLang="fr-FR" dirty="0">
                <a:latin typeface="Sylfaen" pitchFamily="18" charset="0"/>
              </a:rPr>
              <a:t>, </a:t>
            </a:r>
            <a:r>
              <a:rPr lang="en-US" altLang="fr-FR" dirty="0" err="1">
                <a:latin typeface="Sylfaen" pitchFamily="18" charset="0"/>
              </a:rPr>
              <a:t>École</a:t>
            </a:r>
            <a:r>
              <a:rPr lang="en-US" altLang="fr-FR" dirty="0">
                <a:latin typeface="Sylfaen" pitchFamily="18" charset="0"/>
              </a:rPr>
              <a:t> des </a:t>
            </a:r>
            <a:r>
              <a:rPr lang="en-US" altLang="fr-FR" dirty="0" err="1">
                <a:latin typeface="Sylfaen" pitchFamily="18" charset="0"/>
              </a:rPr>
              <a:t>Ponts</a:t>
            </a:r>
            <a:r>
              <a:rPr lang="en-US" altLang="fr-FR" dirty="0">
                <a:latin typeface="Sylfaen" pitchFamily="18" charset="0"/>
              </a:rPr>
              <a:t> </a:t>
            </a:r>
            <a:r>
              <a:rPr lang="en-US" altLang="fr-FR" dirty="0" err="1">
                <a:latin typeface="Sylfaen" pitchFamily="18" charset="0"/>
              </a:rPr>
              <a:t>ParisTech</a:t>
            </a:r>
            <a:r>
              <a:rPr lang="en-US" altLang="fr-FR" dirty="0">
                <a:latin typeface="Sylfaen" pitchFamily="18" charset="0"/>
              </a:rPr>
              <a:t>, ENSTA </a:t>
            </a:r>
            <a:r>
              <a:rPr lang="en-US" altLang="fr-FR" dirty="0" err="1">
                <a:latin typeface="Sylfaen" pitchFamily="18" charset="0"/>
              </a:rPr>
              <a:t>ParisTech</a:t>
            </a:r>
            <a:r>
              <a:rPr lang="en-US" altLang="fr-FR" dirty="0">
                <a:latin typeface="Sylfaen" pitchFamily="18" charset="0"/>
              </a:rPr>
              <a:t>, the French National Institute for Research in Computer Science and Control (INRIA)…</a:t>
            </a:r>
          </a:p>
          <a:p>
            <a:pPr algn="just" eaLnBrk="1" hangingPunct="1">
              <a:spcBef>
                <a:spcPct val="50000"/>
              </a:spcBef>
              <a:buClr>
                <a:schemeClr val="folHlink"/>
              </a:buClr>
              <a:buSzPct val="200000"/>
            </a:pPr>
            <a:r>
              <a:rPr lang="en-US" altLang="fr-FR" dirty="0" smtClean="0">
                <a:latin typeface="Sylfaen" pitchFamily="18" charset="0"/>
              </a:rPr>
              <a:t>Partnerships </a:t>
            </a:r>
            <a:r>
              <a:rPr lang="en-US" altLang="fr-FR" dirty="0">
                <a:latin typeface="Sylfaen" pitchFamily="18" charset="0"/>
              </a:rPr>
              <a:t>with foreign universities</a:t>
            </a:r>
          </a:p>
          <a:p>
            <a:pPr eaLnBrk="1" hangingPunct="1">
              <a:spcBef>
                <a:spcPct val="50000"/>
              </a:spcBef>
              <a:buClr>
                <a:schemeClr val="folHlink"/>
              </a:buClr>
              <a:buSzPct val="200000"/>
            </a:pPr>
            <a:r>
              <a:rPr lang="en-US" altLang="fr-FR" dirty="0" smtClean="0">
                <a:latin typeface="Sylfaen" pitchFamily="18" charset="0"/>
              </a:rPr>
              <a:t>Scientific </a:t>
            </a:r>
            <a:r>
              <a:rPr lang="en-US" altLang="fr-FR" dirty="0">
                <a:latin typeface="Sylfaen" pitchFamily="18" charset="0"/>
              </a:rPr>
              <a:t>evaluation and guidance committees</a:t>
            </a:r>
          </a:p>
          <a:p>
            <a:endParaRPr lang="fr-FR" dirty="0"/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643050"/>
            <a:ext cx="2857500" cy="448627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365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468313" y="4657725"/>
            <a:ext cx="8207375" cy="615950"/>
          </a:xfrm>
        </p:spPr>
        <p:txBody>
          <a:bodyPr/>
          <a:lstStyle/>
          <a:p>
            <a:r>
              <a:rPr lang="fr-FR" altLang="fr-FR" sz="3600" smtClean="0">
                <a:latin typeface="Arial" charset="0"/>
                <a:ea typeface="ＭＳ Ｐゴシック" pitchFamily="34" charset="-128"/>
                <a:cs typeface="Arial" charset="0"/>
              </a:rPr>
              <a:t>From Observation of resources to environmental Impacts of renewable Energy sectors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688" y="2403475"/>
            <a:ext cx="8759825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3600" dirty="0">
                <a:solidFill>
                  <a:prstClr val="black"/>
                </a:solidFill>
                <a:latin typeface="Arial"/>
                <a:ea typeface="ＭＳ Ｐゴシック" charset="-128"/>
                <a:cs typeface="Arial"/>
              </a:rPr>
              <a:t>Centre Observation, Impacts, </a:t>
            </a:r>
            <a:r>
              <a:rPr lang="fr-FR" sz="3600" dirty="0" err="1">
                <a:solidFill>
                  <a:prstClr val="black"/>
                </a:solidFill>
                <a:latin typeface="Arial"/>
                <a:ea typeface="ＭＳ Ｐゴシック" charset="-128"/>
                <a:cs typeface="Arial"/>
              </a:rPr>
              <a:t>Energy</a:t>
            </a:r>
            <a:endParaRPr lang="fr-FR" sz="3600" dirty="0">
              <a:solidFill>
                <a:prstClr val="black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2292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12F34A62-8CD6-42C3-86D2-5D4B2AB55AFB}" type="slidenum">
              <a:rPr lang="fr-FR" altLang="fr-FR" sz="1000" smtClean="0">
                <a:solidFill>
                  <a:srgbClr val="898989"/>
                </a:solidFill>
                <a:latin typeface="Arial" charset="0"/>
              </a:rPr>
              <a:pPr/>
              <a:t>6</a:t>
            </a:fld>
            <a:endParaRPr lang="fr-FR" altLang="fr-FR" sz="100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864100" y="5686425"/>
            <a:ext cx="33782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i="1" dirty="0" err="1">
                <a:solidFill>
                  <a:prstClr val="white">
                    <a:lumMod val="50000"/>
                  </a:prstClr>
                </a:solidFill>
                <a:latin typeface="Arial" pitchFamily="34" charset="0"/>
                <a:ea typeface="ＭＳ Ｐゴシック" pitchFamily="34" charset="-128"/>
              </a:rPr>
              <a:t>Department</a:t>
            </a:r>
            <a:r>
              <a:rPr lang="fr-FR" sz="1600" i="1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fr-FR" sz="1600" i="1" dirty="0" err="1">
                <a:solidFill>
                  <a:prstClr val="white">
                    <a:lumMod val="50000"/>
                  </a:prstClr>
                </a:solidFill>
                <a:latin typeface="Arial" pitchFamily="34" charset="0"/>
                <a:ea typeface="ＭＳ Ｐゴシック" pitchFamily="34" charset="-128"/>
              </a:rPr>
              <a:t>Energy</a:t>
            </a:r>
            <a:r>
              <a:rPr lang="fr-FR" sz="1600" i="1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ea typeface="ＭＳ Ｐゴシック" pitchFamily="34" charset="-128"/>
              </a:rPr>
              <a:t> and </a:t>
            </a:r>
            <a:r>
              <a:rPr lang="fr-FR" sz="1600" i="1" dirty="0" err="1">
                <a:solidFill>
                  <a:prstClr val="white">
                    <a:lumMod val="50000"/>
                  </a:prstClr>
                </a:solidFill>
                <a:latin typeface="Arial" pitchFamily="34" charset="0"/>
                <a:ea typeface="ＭＳ Ｐゴシック" pitchFamily="34" charset="-128"/>
              </a:rPr>
              <a:t>Processes</a:t>
            </a:r>
            <a:endParaRPr lang="fr-FR" sz="1600" i="1" dirty="0">
              <a:solidFill>
                <a:prstClr val="white">
                  <a:lumMod val="50000"/>
                </a:prstClr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0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ctrTitle"/>
          </p:nvPr>
        </p:nvSpPr>
        <p:spPr>
          <a:xfrm>
            <a:off x="779463" y="50800"/>
            <a:ext cx="7542212" cy="496888"/>
          </a:xfrm>
        </p:spPr>
        <p:txBody>
          <a:bodyPr/>
          <a:lstStyle/>
          <a:p>
            <a:r>
              <a:rPr lang="fr-FR" altLang="fr-FR" smtClean="0">
                <a:latin typeface="Arial" charset="0"/>
                <a:ea typeface="ＭＳ Ｐゴシック" pitchFamily="34" charset="-128"/>
                <a:cs typeface="Arial" charset="0"/>
              </a:rPr>
              <a:t>Centre Observation, Impacts, Energy</a:t>
            </a:r>
          </a:p>
        </p:txBody>
      </p:sp>
      <p:sp>
        <p:nvSpPr>
          <p:cNvPr id="13315" name="Sous-titre 2"/>
          <p:cNvSpPr>
            <a:spLocks noGrp="1"/>
          </p:cNvSpPr>
          <p:nvPr>
            <p:ph type="subTitle" idx="1"/>
          </p:nvPr>
        </p:nvSpPr>
        <p:spPr>
          <a:xfrm>
            <a:off x="179388" y="701675"/>
            <a:ext cx="6102350" cy="212725"/>
          </a:xfrm>
        </p:spPr>
        <p:txBody>
          <a:bodyPr/>
          <a:lstStyle/>
          <a:p>
            <a:pPr>
              <a:buFont typeface="Wingdings" pitchFamily="2" charset="2"/>
              <a:buChar char=""/>
            </a:pPr>
            <a:endParaRPr lang="fr-FR" altLang="fr-FR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316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xfrm>
            <a:off x="215900" y="64198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fld id="{DBFC1598-DF4A-4FAF-934F-94306B81E531}" type="slidenum">
              <a:rPr lang="fr-FR" altLang="fr-FR" sz="1200" smtClean="0">
                <a:solidFill>
                  <a:srgbClr val="898989"/>
                </a:solidFill>
                <a:latin typeface="Arial" charset="0"/>
              </a:rPr>
              <a:pPr algn="l"/>
              <a:t>7</a:t>
            </a:fld>
            <a:endParaRPr lang="fr-FR" altLang="fr-FR" sz="1200" smtClean="0">
              <a:solidFill>
                <a:srgbClr val="898989"/>
              </a:solidFill>
              <a:latin typeface="Arial" charset="0"/>
            </a:endParaRPr>
          </a:p>
        </p:txBody>
      </p:sp>
      <p:grpSp>
        <p:nvGrpSpPr>
          <p:cNvPr id="13317" name="Groupe 5"/>
          <p:cNvGrpSpPr>
            <a:grpSpLocks/>
          </p:cNvGrpSpPr>
          <p:nvPr/>
        </p:nvGrpSpPr>
        <p:grpSpPr bwMode="auto">
          <a:xfrm>
            <a:off x="520700" y="838200"/>
            <a:ext cx="7916863" cy="5548313"/>
            <a:chOff x="251520" y="44624"/>
            <a:chExt cx="7549965" cy="5285995"/>
          </a:xfrm>
        </p:grpSpPr>
        <p:pic>
          <p:nvPicPr>
            <p:cNvPr id="133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720" y="836712"/>
              <a:ext cx="1944216" cy="84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9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375209"/>
              <a:ext cx="1199803" cy="1117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0" name="Picture 11" descr="p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080" y="1466163"/>
              <a:ext cx="2304256" cy="968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1" name="Text Box 12"/>
            <p:cNvSpPr txBox="1">
              <a:spLocks noChangeArrowheads="1"/>
            </p:cNvSpPr>
            <p:nvPr/>
          </p:nvSpPr>
          <p:spPr bwMode="auto">
            <a:xfrm>
              <a:off x="4218645" y="836713"/>
              <a:ext cx="358284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fr-FR" sz="2800">
                  <a:solidFill>
                    <a:prstClr val="black"/>
                  </a:solidFill>
                  <a:latin typeface="Arial" charset="0"/>
                </a:rPr>
                <a:t>Environmental </a:t>
              </a:r>
              <a:r>
                <a:rPr lang="en-US" altLang="fr-FR" sz="4000" b="1">
                  <a:solidFill>
                    <a:srgbClr val="FF0000"/>
                  </a:solidFill>
                  <a:latin typeface="Arial" charset="0"/>
                </a:rPr>
                <a:t>I</a:t>
              </a:r>
              <a:r>
                <a:rPr lang="en-US" altLang="fr-FR" sz="2800">
                  <a:solidFill>
                    <a:prstClr val="black"/>
                  </a:solidFill>
                  <a:latin typeface="Arial" charset="0"/>
                </a:rPr>
                <a:t>mpacts</a:t>
              </a:r>
            </a:p>
          </p:txBody>
        </p:sp>
        <p:sp>
          <p:nvSpPr>
            <p:cNvPr id="13322" name="Text Box 13"/>
            <p:cNvSpPr txBox="1">
              <a:spLocks noChangeArrowheads="1"/>
            </p:cNvSpPr>
            <p:nvPr/>
          </p:nvSpPr>
          <p:spPr bwMode="auto">
            <a:xfrm>
              <a:off x="4283968" y="2852936"/>
              <a:ext cx="2964914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fr-FR" sz="2800">
                  <a:solidFill>
                    <a:prstClr val="black"/>
                  </a:solidFill>
                  <a:latin typeface="Arial" charset="0"/>
                </a:rPr>
                <a:t>Renewable </a:t>
              </a:r>
              <a:r>
                <a:rPr lang="en-US" altLang="fr-FR" sz="4400" b="1">
                  <a:solidFill>
                    <a:srgbClr val="FF0000"/>
                  </a:solidFill>
                  <a:latin typeface="Arial" charset="0"/>
                </a:rPr>
                <a:t>E</a:t>
              </a:r>
              <a:r>
                <a:rPr lang="en-US" altLang="fr-FR" sz="2800">
                  <a:solidFill>
                    <a:prstClr val="black"/>
                  </a:solidFill>
                  <a:latin typeface="Arial" charset="0"/>
                </a:rPr>
                <a:t>nergy</a:t>
              </a:r>
            </a:p>
          </p:txBody>
        </p:sp>
        <p:sp>
          <p:nvSpPr>
            <p:cNvPr id="13323" name="Text Box 8"/>
            <p:cNvSpPr txBox="1">
              <a:spLocks noChangeArrowheads="1"/>
            </p:cNvSpPr>
            <p:nvPr/>
          </p:nvSpPr>
          <p:spPr bwMode="auto">
            <a:xfrm>
              <a:off x="395536" y="44624"/>
              <a:ext cx="2106089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fr-FR" sz="4400" b="1">
                  <a:solidFill>
                    <a:srgbClr val="FF0000"/>
                  </a:solidFill>
                  <a:latin typeface="Arial" charset="0"/>
                </a:rPr>
                <a:t>O</a:t>
              </a:r>
              <a:r>
                <a:rPr lang="en-US" altLang="fr-FR" sz="2800">
                  <a:solidFill>
                    <a:prstClr val="black"/>
                  </a:solidFill>
                  <a:latin typeface="Arial" charset="0"/>
                </a:rPr>
                <a:t>bservation</a:t>
              </a:r>
              <a:endParaRPr lang="en-US" altLang="fr-FR" sz="1600">
                <a:solidFill>
                  <a:prstClr val="black"/>
                </a:solidFill>
                <a:latin typeface="Arial" charset="0"/>
              </a:endParaRPr>
            </a:p>
          </p:txBody>
        </p:sp>
        <p:pic>
          <p:nvPicPr>
            <p:cNvPr id="13324" name="Picture 10" descr="C:\Mes Documents\Cours\ers-1_v3_small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344" y="764548"/>
              <a:ext cx="1936315" cy="2094737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25" name="Picture 2" descr="http://technobloglesenergies.unblog.fr/files/2010/11/86397296eoliennejpg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600400"/>
              <a:ext cx="1264872" cy="1700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6" name="Picture 10" descr="http://blog.pages-energie.com/wp-content/uploads/geothermie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4149080"/>
              <a:ext cx="1187624" cy="1167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8"/>
            <a:srcRect l="10020" t="3571" r="7999" b="5356"/>
            <a:stretch>
              <a:fillRect/>
            </a:stretch>
          </p:blipFill>
          <p:spPr bwMode="auto">
            <a:xfrm>
              <a:off x="251520" y="2133311"/>
              <a:ext cx="3774226" cy="150337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3328" name="Image 12" descr="int_01_2005_d03_100m.png">
              <a:hlinkClick r:id="rId9" action="ppaction://hlinkfile"/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1" t="4985" r="9789" b="6392"/>
            <a:stretch>
              <a:fillRect/>
            </a:stretch>
          </p:blipFill>
          <p:spPr bwMode="auto">
            <a:xfrm>
              <a:off x="2339752" y="1628800"/>
              <a:ext cx="1703487" cy="1375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9" name="Picture 4" descr="http://lenergeek.com/wp-content/uploads/2011/10/vagues-1139382668-1215812.jp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3645024"/>
              <a:ext cx="2680021" cy="1584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30" name="Picture 12" descr="http://www.energies-renouvelables.org/media/photos/observ-er/hydraulique/energie_hydraulique-GEG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4509120"/>
              <a:ext cx="1731885" cy="810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31" name="Picture 8" descr="http://www.poitou-entreposage.com/fichiers_site/a856poito/contenu_pages/achat-panneau-solaire-02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4149080"/>
              <a:ext cx="1537417" cy="1152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32" name="Picture 14" descr="http://www.energie-biomasse-biogaz.com/menu/images/biomass1.jp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4221088"/>
              <a:ext cx="1662336" cy="1109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4054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620713" y="50800"/>
            <a:ext cx="7772400" cy="496888"/>
          </a:xfrm>
        </p:spPr>
        <p:txBody>
          <a:bodyPr/>
          <a:lstStyle/>
          <a:p>
            <a:pPr algn="ctr"/>
            <a:r>
              <a:rPr lang="fr-FR" altLang="fr-FR" smtClean="0">
                <a:latin typeface="Arial" charset="0"/>
                <a:ea typeface="ＭＳ Ｐゴシック" pitchFamily="34" charset="-128"/>
                <a:cs typeface="Arial" charset="0"/>
              </a:rPr>
              <a:t>Centre Observation, Impacts, Energy</a:t>
            </a:r>
          </a:p>
        </p:txBody>
      </p:sp>
      <p:sp>
        <p:nvSpPr>
          <p:cNvPr id="14339" name="Sous-titre 11"/>
          <p:cNvSpPr>
            <a:spLocks noGrp="1"/>
          </p:cNvSpPr>
          <p:nvPr>
            <p:ph type="subTitle" idx="1"/>
          </p:nvPr>
        </p:nvSpPr>
        <p:spPr>
          <a:xfrm>
            <a:off x="179388" y="701675"/>
            <a:ext cx="6102350" cy="212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fr-FR" altLang="fr-FR" i="1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fr-FR" altLang="fr-FR" i="1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25" name="Espace réservé du contenu 4"/>
          <p:cNvSpPr>
            <a:spLocks noGrp="1"/>
          </p:cNvSpPr>
          <p:nvPr>
            <p:ph idx="13"/>
          </p:nvPr>
        </p:nvSpPr>
        <p:spPr>
          <a:xfrm>
            <a:off x="350838" y="1166813"/>
            <a:ext cx="8443912" cy="4951412"/>
          </a:xfrm>
        </p:spPr>
        <p:txBody>
          <a:bodyPr/>
          <a:lstStyle/>
          <a:p>
            <a:pPr>
              <a:buFont typeface="Lucida Grande"/>
              <a:buNone/>
              <a:defRPr/>
            </a:pPr>
            <a:r>
              <a:rPr lang="fr-FR" sz="1800" b="1" dirty="0" smtClean="0"/>
              <a:t>Main </a:t>
            </a:r>
            <a:r>
              <a:rPr lang="fr-FR" sz="1800" b="1" dirty="0" err="1" smtClean="0"/>
              <a:t>scientific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concern</a:t>
            </a:r>
            <a:r>
              <a:rPr lang="fr-FR" sz="1800" b="1" dirty="0" smtClean="0"/>
              <a:t>:</a:t>
            </a:r>
            <a:r>
              <a:rPr lang="fr-FR" sz="1800" dirty="0" smtClean="0"/>
              <a:t> </a:t>
            </a:r>
            <a:r>
              <a:rPr lang="fr-FR" sz="1800" dirty="0" err="1" smtClean="0"/>
              <a:t>caracterisation</a:t>
            </a:r>
            <a:r>
              <a:rPr lang="fr-FR" sz="1800" dirty="0" smtClean="0"/>
              <a:t> and </a:t>
            </a:r>
            <a:r>
              <a:rPr lang="fr-FR" sz="1800" dirty="0" err="1" smtClean="0"/>
              <a:t>analysis</a:t>
            </a:r>
            <a:r>
              <a:rPr lang="fr-FR" sz="1800" dirty="0" smtClean="0"/>
              <a:t> of spatial and temporal aspects</a:t>
            </a:r>
          </a:p>
          <a:p>
            <a:pPr>
              <a:defRPr/>
            </a:pPr>
            <a:r>
              <a:rPr lang="fr-FR" sz="1800" dirty="0" smtClean="0"/>
              <a:t>of </a:t>
            </a:r>
            <a:r>
              <a:rPr lang="fr-FR" sz="1800" dirty="0" err="1" smtClean="0"/>
              <a:t>renewable</a:t>
            </a:r>
            <a:r>
              <a:rPr lang="fr-FR" sz="1800" dirty="0" smtClean="0"/>
              <a:t> </a:t>
            </a:r>
            <a:r>
              <a:rPr lang="fr-FR" sz="1800" dirty="0" err="1" smtClean="0"/>
              <a:t>energy</a:t>
            </a:r>
            <a:r>
              <a:rPr lang="fr-FR" sz="1800" dirty="0" smtClean="0"/>
              <a:t> </a:t>
            </a:r>
            <a:r>
              <a:rPr lang="fr-FR" sz="1800" dirty="0" err="1" smtClean="0"/>
              <a:t>resources</a:t>
            </a:r>
            <a:endParaRPr lang="fr-FR" sz="1800" dirty="0" smtClean="0"/>
          </a:p>
          <a:p>
            <a:pPr>
              <a:defRPr/>
            </a:pPr>
            <a:r>
              <a:rPr lang="fr-FR" sz="1800" dirty="0" smtClean="0"/>
              <a:t>of </a:t>
            </a:r>
            <a:r>
              <a:rPr lang="fr-FR" sz="1800" dirty="0" err="1" smtClean="0"/>
              <a:t>environmental</a:t>
            </a:r>
            <a:r>
              <a:rPr lang="fr-FR" sz="1800" dirty="0" smtClean="0"/>
              <a:t> impacts of </a:t>
            </a:r>
            <a:r>
              <a:rPr lang="fr-FR" sz="1800" dirty="0" err="1" smtClean="0"/>
              <a:t>energy</a:t>
            </a:r>
            <a:r>
              <a:rPr lang="fr-FR" sz="1800" dirty="0" smtClean="0"/>
              <a:t> </a:t>
            </a:r>
            <a:r>
              <a:rPr lang="fr-FR" sz="1800" dirty="0" err="1" smtClean="0"/>
              <a:t>sectors</a:t>
            </a:r>
            <a:endParaRPr lang="fr-FR" sz="1800" dirty="0" smtClean="0"/>
          </a:p>
          <a:p>
            <a:pPr>
              <a:defRPr/>
            </a:pPr>
            <a:endParaRPr lang="fr-FR" sz="1800" dirty="0" smtClean="0"/>
          </a:p>
          <a:p>
            <a:pPr>
              <a:buFont typeface="Lucida Grande"/>
              <a:buNone/>
              <a:defRPr/>
            </a:pPr>
            <a:r>
              <a:rPr lang="fr-FR" sz="1800" b="1" dirty="0" smtClean="0"/>
              <a:t>Main </a:t>
            </a:r>
            <a:r>
              <a:rPr lang="fr-FR" sz="1800" b="1" dirty="0" err="1" smtClean="0"/>
              <a:t>research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activities</a:t>
            </a:r>
            <a:r>
              <a:rPr lang="fr-FR" sz="1800" b="1" dirty="0" smtClean="0"/>
              <a:t>:</a:t>
            </a:r>
          </a:p>
          <a:p>
            <a:pPr>
              <a:defRPr/>
            </a:pPr>
            <a:r>
              <a:rPr lang="fr-FR" sz="1800" dirty="0" smtClean="0"/>
              <a:t>Exploitation of </a:t>
            </a:r>
            <a:r>
              <a:rPr lang="fr-FR" sz="1800" dirty="0" err="1" smtClean="0"/>
              <a:t>Earth</a:t>
            </a:r>
            <a:r>
              <a:rPr lang="fr-FR" sz="1800" dirty="0" smtClean="0"/>
              <a:t> Observation Data </a:t>
            </a:r>
          </a:p>
          <a:p>
            <a:pPr>
              <a:defRPr/>
            </a:pPr>
            <a:r>
              <a:rPr lang="fr-FR" sz="1800" dirty="0" smtClean="0"/>
              <a:t>Evaluation of </a:t>
            </a:r>
            <a:r>
              <a:rPr lang="fr-FR" sz="1800" dirty="0" err="1" smtClean="0"/>
              <a:t>renewable</a:t>
            </a:r>
            <a:r>
              <a:rPr lang="fr-FR" sz="1800" dirty="0" smtClean="0"/>
              <a:t> </a:t>
            </a:r>
            <a:r>
              <a:rPr lang="fr-FR" sz="1800" dirty="0" err="1" smtClean="0"/>
              <a:t>energy</a:t>
            </a:r>
            <a:r>
              <a:rPr lang="fr-FR" sz="1800" dirty="0" smtClean="0"/>
              <a:t> </a:t>
            </a:r>
            <a:r>
              <a:rPr lang="fr-FR" sz="1800" dirty="0" err="1" smtClean="0"/>
              <a:t>resources</a:t>
            </a:r>
            <a:r>
              <a:rPr lang="fr-FR" sz="1800" dirty="0" smtClean="0"/>
              <a:t> </a:t>
            </a:r>
            <a:r>
              <a:rPr lang="fr-FR" sz="1800" dirty="0" err="1" smtClean="0"/>
              <a:t>using</a:t>
            </a:r>
            <a:r>
              <a:rPr lang="fr-FR" sz="1800" dirty="0" smtClean="0"/>
              <a:t> </a:t>
            </a:r>
            <a:r>
              <a:rPr lang="fr-FR" sz="1800" dirty="0" err="1" smtClean="0"/>
              <a:t>Earth</a:t>
            </a:r>
            <a:r>
              <a:rPr lang="fr-FR" sz="1800" dirty="0" smtClean="0"/>
              <a:t> Observation data</a:t>
            </a:r>
          </a:p>
          <a:p>
            <a:pPr>
              <a:defRPr/>
            </a:pPr>
            <a:r>
              <a:rPr lang="fr-FR" sz="1800" dirty="0" err="1" smtClean="0"/>
              <a:t>Methodological</a:t>
            </a:r>
            <a:r>
              <a:rPr lang="fr-FR" sz="1800" dirty="0" smtClean="0"/>
              <a:t> </a:t>
            </a:r>
            <a:r>
              <a:rPr lang="fr-FR" sz="1800" dirty="0" err="1" smtClean="0"/>
              <a:t>developments</a:t>
            </a:r>
            <a:r>
              <a:rPr lang="fr-FR" sz="1800" dirty="0" smtClean="0"/>
              <a:t>, </a:t>
            </a:r>
            <a:r>
              <a:rPr lang="fr-FR" sz="1800" dirty="0" err="1" smtClean="0"/>
              <a:t>evaluation</a:t>
            </a:r>
            <a:r>
              <a:rPr lang="fr-FR" sz="1800" dirty="0" smtClean="0"/>
              <a:t> and information for </a:t>
            </a:r>
            <a:r>
              <a:rPr lang="fr-FR" sz="1800" dirty="0" err="1" smtClean="0"/>
              <a:t>decision</a:t>
            </a:r>
            <a:r>
              <a:rPr lang="fr-FR" sz="1800" dirty="0" smtClean="0"/>
              <a:t> </a:t>
            </a:r>
            <a:r>
              <a:rPr lang="fr-FR" sz="1800" dirty="0" err="1" smtClean="0"/>
              <a:t>making</a:t>
            </a:r>
            <a:r>
              <a:rPr lang="fr-FR" sz="1800" dirty="0" smtClean="0"/>
              <a:t> in </a:t>
            </a:r>
            <a:r>
              <a:rPr lang="fr-FR" sz="1800" dirty="0" err="1" smtClean="0"/>
              <a:t>order</a:t>
            </a:r>
            <a:r>
              <a:rPr lang="fr-FR" sz="1800" dirty="0" smtClean="0"/>
              <a:t> to </a:t>
            </a:r>
            <a:r>
              <a:rPr lang="fr-FR" sz="1800" dirty="0" err="1" smtClean="0"/>
              <a:t>reduce</a:t>
            </a:r>
            <a:r>
              <a:rPr lang="fr-FR" sz="1800" dirty="0" smtClean="0"/>
              <a:t> </a:t>
            </a:r>
            <a:r>
              <a:rPr lang="fr-FR" sz="1800" dirty="0" err="1" smtClean="0"/>
              <a:t>environmental</a:t>
            </a:r>
            <a:r>
              <a:rPr lang="fr-FR" sz="1800" dirty="0" smtClean="0"/>
              <a:t> impacts </a:t>
            </a:r>
            <a:r>
              <a:rPr lang="fr-FR" sz="1800" dirty="0" err="1" smtClean="0"/>
              <a:t>through</a:t>
            </a:r>
            <a:r>
              <a:rPr lang="fr-FR" sz="1800" dirty="0" smtClean="0"/>
              <a:t> the use of Life Cycle </a:t>
            </a:r>
            <a:r>
              <a:rPr lang="fr-FR" sz="1800" dirty="0" err="1" smtClean="0"/>
              <a:t>Assessment</a:t>
            </a:r>
            <a:r>
              <a:rPr lang="fr-FR" sz="1800" dirty="0" smtClean="0"/>
              <a:t> (LCA) </a:t>
            </a:r>
            <a:r>
              <a:rPr lang="fr-FR" sz="1800" dirty="0" err="1" smtClean="0"/>
              <a:t>approaches</a:t>
            </a:r>
            <a:endParaRPr lang="fr-FR" sz="1800" dirty="0" smtClean="0"/>
          </a:p>
          <a:p>
            <a:pPr>
              <a:defRPr/>
            </a:pPr>
            <a:r>
              <a:rPr lang="fr-FR" sz="1800" dirty="0" err="1" smtClean="0"/>
              <a:t>Dissemination</a:t>
            </a:r>
            <a:r>
              <a:rPr lang="fr-FR" sz="1800" dirty="0" smtClean="0"/>
              <a:t> of </a:t>
            </a:r>
            <a:r>
              <a:rPr lang="fr-FR" sz="1800" dirty="0" err="1" smtClean="0"/>
              <a:t>scientific</a:t>
            </a:r>
            <a:r>
              <a:rPr lang="fr-FR" sz="1800" dirty="0" smtClean="0"/>
              <a:t> data </a:t>
            </a:r>
            <a:r>
              <a:rPr lang="fr-FR" sz="1800" dirty="0" err="1" smtClean="0"/>
              <a:t>through</a:t>
            </a:r>
            <a:r>
              <a:rPr lang="fr-FR" sz="1800" dirty="0" smtClean="0"/>
              <a:t> Web services</a:t>
            </a:r>
          </a:p>
          <a:p>
            <a:pPr>
              <a:defRPr/>
            </a:pPr>
            <a:endParaRPr lang="fr-FR" sz="1800" dirty="0" smtClean="0"/>
          </a:p>
          <a:p>
            <a:pPr>
              <a:buFont typeface="Lucida Grande"/>
              <a:buNone/>
              <a:defRPr/>
            </a:pPr>
            <a:r>
              <a:rPr lang="fr-FR" sz="1800" b="1" dirty="0" err="1" smtClean="0"/>
              <a:t>Scientific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Domains</a:t>
            </a:r>
            <a:r>
              <a:rPr lang="fr-FR" sz="1800" b="1" dirty="0" smtClean="0"/>
              <a:t>:</a:t>
            </a:r>
            <a:br>
              <a:rPr lang="fr-FR" sz="1800" b="1" dirty="0" smtClean="0"/>
            </a:br>
            <a:r>
              <a:rPr lang="fr-FR" sz="1800" i="1" dirty="0" err="1" smtClean="0"/>
              <a:t>Applied</a:t>
            </a:r>
            <a:r>
              <a:rPr lang="fr-FR" sz="1800" i="1" dirty="0" smtClean="0"/>
              <a:t> </a:t>
            </a:r>
            <a:r>
              <a:rPr lang="fr-FR" sz="1800" i="1" dirty="0" err="1" smtClean="0"/>
              <a:t>Mathematics</a:t>
            </a:r>
            <a:r>
              <a:rPr lang="fr-FR" sz="1800" i="1" dirty="0" smtClean="0"/>
              <a:t>, </a:t>
            </a:r>
            <a:r>
              <a:rPr lang="fr-FR" sz="1800" i="1" dirty="0" err="1" smtClean="0"/>
              <a:t>Physics</a:t>
            </a:r>
            <a:r>
              <a:rPr lang="fr-FR" sz="1800" i="1" dirty="0" smtClean="0"/>
              <a:t>, </a:t>
            </a:r>
            <a:r>
              <a:rPr lang="fr-FR" sz="1800" i="1" dirty="0" err="1" smtClean="0"/>
              <a:t>Metrology</a:t>
            </a:r>
            <a:r>
              <a:rPr lang="fr-FR" sz="1800" i="1" dirty="0" smtClean="0"/>
              <a:t>, </a:t>
            </a:r>
            <a:r>
              <a:rPr lang="fr-FR" sz="1800" i="1" dirty="0" err="1" smtClean="0"/>
              <a:t>Environmental</a:t>
            </a:r>
            <a:r>
              <a:rPr lang="fr-FR" sz="1800" i="1" dirty="0" smtClean="0"/>
              <a:t> sciences, Information and Communication Technologies (ICT)</a:t>
            </a:r>
            <a:endParaRPr lang="fr-FR" sz="1800" dirty="0" smtClean="0"/>
          </a:p>
        </p:txBody>
      </p:sp>
      <p:sp>
        <p:nvSpPr>
          <p:cNvPr id="14341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xfrm>
            <a:off x="215900" y="64198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fld id="{F7B82201-2106-4645-AF2E-6C407BC8527B}" type="slidenum">
              <a:rPr lang="fr-FR" altLang="fr-FR" sz="1000" smtClean="0">
                <a:solidFill>
                  <a:srgbClr val="898989"/>
                </a:solidFill>
                <a:latin typeface="Arial" charset="0"/>
              </a:rPr>
              <a:pPr algn="l"/>
              <a:t>8</a:t>
            </a:fld>
            <a:endParaRPr lang="fr-FR" altLang="fr-FR" sz="100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4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531</Words>
  <Application>Microsoft Office PowerPoint</Application>
  <PresentationFormat>Affichage à l'écran (4:3)</PresentationFormat>
  <Paragraphs>70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1_Thème Office</vt:lpstr>
      <vt:lpstr>Welcome to the ENEON Launch</vt:lpstr>
      <vt:lpstr>MINES ParisTech : Partnership research in link with industry and economy</vt:lpstr>
      <vt:lpstr>Excellence in Training:  6 Programs</vt:lpstr>
      <vt:lpstr>Excellence with industry, ARMINES: Contractual research structure linked with MINES ParisTech </vt:lpstr>
      <vt:lpstr>Academic Excellence</vt:lpstr>
      <vt:lpstr>From Observation of resources to environmental Impacts of renewable Energy sectors</vt:lpstr>
      <vt:lpstr>Centre Observation, Impacts, Energy</vt:lpstr>
      <vt:lpstr>Centre Observation, Impacts, Energy</vt:lpstr>
    </vt:vector>
  </TitlesOfParts>
  <Company>MINES ParisTech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Introduction on our structure</dc:title>
  <dc:creator>Thierry RANCHIN</dc:creator>
  <cp:lastModifiedBy>Thierry RANCHIN</cp:lastModifiedBy>
  <cp:revision>9</cp:revision>
  <dcterms:created xsi:type="dcterms:W3CDTF">2015-06-10T07:56:05Z</dcterms:created>
  <dcterms:modified xsi:type="dcterms:W3CDTF">2015-09-21T11:47:20Z</dcterms:modified>
</cp:coreProperties>
</file>